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6" r:id="rId3"/>
    <p:sldId id="258" r:id="rId4"/>
    <p:sldId id="259" r:id="rId5"/>
    <p:sldId id="260" r:id="rId6"/>
    <p:sldId id="261" r:id="rId7"/>
    <p:sldId id="262" r:id="rId8"/>
    <p:sldId id="264" r:id="rId9"/>
    <p:sldId id="265" r:id="rId10"/>
    <p:sldId id="263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5890"/>
  </p:normalViewPr>
  <p:slideViewPr>
    <p:cSldViewPr snapToGrid="0">
      <p:cViewPr varScale="1">
        <p:scale>
          <a:sx n="114" d="100"/>
          <a:sy n="114" d="100"/>
        </p:scale>
        <p:origin x="47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CA757-7B5A-A041-EFEF-0274188FE7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9F2CF0-CF90-A93D-BC5B-C5F42230AA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5D970F-7E1C-9F57-DB03-E07F519BD2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C7980-642B-BD44-BED6-B39B7EFCE3CC}" type="datetimeFigureOut">
              <a:rPr lang="en-US" smtClean="0"/>
              <a:t>10/28/22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00A783-DBFF-80DE-1DBE-967C9AF76D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E3A14C-F561-BD80-7959-3BD539805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82CA1-A626-4542-A0E6-C7D81D32E3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8527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8CC98-5108-08E4-082E-FE47E4C65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289500D-3E90-7691-6FEA-25DFA46EA3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E7E2D4-684A-E45C-1B0A-6E73FE5B79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C7980-642B-BD44-BED6-B39B7EFCE3CC}" type="datetimeFigureOut">
              <a:rPr lang="en-US" smtClean="0"/>
              <a:t>10/28/22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35F487-8004-D756-BFF7-895B65E9B4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BC923B-EA11-27B3-F221-25493B2AE1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82CA1-A626-4542-A0E6-C7D81D32E3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712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D09FA87-18C6-2944-4D20-A250C7B269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8745D6-E5A8-C61C-2D0F-D0CA3F85F9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3AEED5-7308-E14F-3280-A3AB6EB12E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C7980-642B-BD44-BED6-B39B7EFCE3CC}" type="datetimeFigureOut">
              <a:rPr lang="en-US" smtClean="0"/>
              <a:t>10/28/22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BA6972-7D7C-F24C-F3AE-FC86C97CD0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D7BB61-EBCE-6DEF-17B6-495C8F24CB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82CA1-A626-4542-A0E6-C7D81D32E3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1184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D36A72-9772-6A5C-6860-5B99089B2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E83A5C-6185-2500-A709-F39DB7A6AA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1F856B-3EBE-A658-D7E2-ACF1200AEA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C7980-642B-BD44-BED6-B39B7EFCE3CC}" type="datetimeFigureOut">
              <a:rPr lang="en-US" smtClean="0"/>
              <a:t>10/28/22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AA6124-68DD-9C65-7058-27B21EC771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6488DC-FF2E-B51D-62F5-56F090C95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82CA1-A626-4542-A0E6-C7D81D32E3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1358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DA448A-98CC-2711-6BBA-B65B8C14B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59819D-86E8-70E8-F57F-A18C675788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C39537-AC6B-D541-24EE-45D446ADD5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C7980-642B-BD44-BED6-B39B7EFCE3CC}" type="datetimeFigureOut">
              <a:rPr lang="en-US" smtClean="0"/>
              <a:t>10/28/22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FE564C-F7D3-DDA4-7D31-D26B79E02E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349131-E383-2F47-6171-F26BEDD1B7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82CA1-A626-4542-A0E6-C7D81D32E3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8470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FD50B6-3A01-5005-048D-EAECB16020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404D66-B5A3-7EE1-9458-81E55C5B331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EF4F72-24CA-ACE7-E625-CEE25677A6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2E4EA1-20BE-E9FC-07F3-FFEC6B3292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C7980-642B-BD44-BED6-B39B7EFCE3CC}" type="datetimeFigureOut">
              <a:rPr lang="en-US" smtClean="0"/>
              <a:t>10/28/22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C2AAC6-8B94-40FD-49AA-317D5CAE62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318802-1366-FACF-5FC8-DD1421E5C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82CA1-A626-4542-A0E6-C7D81D32E3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98635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2EA4FA-5BC3-FD58-966F-3A39E5BAD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8D3260-4796-2EC0-91EA-B583ED2C27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5EF406-CCEF-E9E4-4B94-455E3684C6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B8B1149-71A1-C4B0-DE82-CFD41C7576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99734B-69B4-4BB3-0F07-AB291345480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BB279AE-0A45-E03C-56E3-E28C1A82D2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C7980-642B-BD44-BED6-B39B7EFCE3CC}" type="datetimeFigureOut">
              <a:rPr lang="en-US" smtClean="0"/>
              <a:t>10/28/22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D1FF45-C6E0-677C-6A5F-EA7359DD1B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9F780ED-B84D-17ED-A674-C31AFFDFE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82CA1-A626-4542-A0E6-C7D81D32E3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5214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0E75DD-4C11-29F8-4B28-B2553B0CF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3A3A216-17BE-CDB6-4913-75095C1B5F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C7980-642B-BD44-BED6-B39B7EFCE3CC}" type="datetimeFigureOut">
              <a:rPr lang="en-US" smtClean="0"/>
              <a:t>10/28/22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205BE1-B430-ADFE-2412-DDF2558107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E45322-80F5-0E16-F712-17C46CA76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82CA1-A626-4542-A0E6-C7D81D32E3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6122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5B89BB1-5EE6-9778-3D9B-4008D7D6AF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C7980-642B-BD44-BED6-B39B7EFCE3CC}" type="datetimeFigureOut">
              <a:rPr lang="en-US" smtClean="0"/>
              <a:t>10/28/22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CBCCACB-6E06-1A04-8682-4CF5BB546A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A643B2-A3D8-86AA-9ABE-ACA3E850A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82CA1-A626-4542-A0E6-C7D81D32E3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9942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8D89C-80A4-8A82-C995-B03B84FCA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64ADEC-6FE6-B35D-C516-451D7BE46E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B5BF30-4102-AC46-740C-927B0AB0E2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2BF892-A542-D58E-A2C7-B08C83EC0F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C7980-642B-BD44-BED6-B39B7EFCE3CC}" type="datetimeFigureOut">
              <a:rPr lang="en-US" smtClean="0"/>
              <a:t>10/28/22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1CEEF1-B499-CF8D-B286-AB0D126CC8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DFD5CA-0BBB-418C-1521-43243B3A08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82CA1-A626-4542-A0E6-C7D81D32E3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2697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AAD0F-B2DE-9F66-E7C8-87E46B9C7F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2DC3CEA-BC0B-54AC-6086-72C165994F7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A39FD5-C9FE-4B98-ADF1-9EA43A9850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18DA12-AA74-4D0D-38A7-5595C094FA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C7980-642B-BD44-BED6-B39B7EFCE3CC}" type="datetimeFigureOut">
              <a:rPr lang="en-US" smtClean="0"/>
              <a:t>10/28/22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1BFAC1-A5D3-AD07-2788-75D0EB50F2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9F6F9C-FAB1-2790-EDAF-06786E3B1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82CA1-A626-4542-A0E6-C7D81D32E3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5779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ED8EFAD-9489-94DD-A1F9-F603DCE6EE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AB0C29-24AC-D0E8-2FA8-2DA1A43AE4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569194-B615-DCE7-E7FB-33DDD7A94F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DC7980-642B-BD44-BED6-B39B7EFCE3CC}" type="datetimeFigureOut">
              <a:rPr lang="en-US" smtClean="0"/>
              <a:t>10/28/22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71B006-1216-AF04-FFD8-1F3FCFFEEA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E3D3E1-6E45-A71C-226A-11CF988D89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782CA1-A626-4542-A0E6-C7D81D32E3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9013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31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E5B026ED-8E6A-4A50-F721-A94ED70F20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572" y="286399"/>
            <a:ext cx="4585101" cy="328093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EF024B3-CDFC-0187-D45D-4E30F38497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7102" y="1035566"/>
            <a:ext cx="4765325" cy="458464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E0A8971-6A7F-4C05-852C-0CB4034FA5AD}"/>
              </a:ext>
            </a:extLst>
          </p:cNvPr>
          <p:cNvSpPr txBox="1"/>
          <p:nvPr/>
        </p:nvSpPr>
        <p:spPr>
          <a:xfrm>
            <a:off x="281623" y="286399"/>
            <a:ext cx="18235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Crassostrea gigas</a:t>
            </a:r>
          </a:p>
          <a:p>
            <a:r>
              <a:rPr lang="en-US" dirty="0"/>
              <a:t>SNP data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817DFA-4C54-FB30-6874-9173457362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572" y="5275869"/>
            <a:ext cx="6508331" cy="145275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E622B12-72A8-8F0A-779C-BCADCCC71D49}"/>
              </a:ext>
            </a:extLst>
          </p:cNvPr>
          <p:cNvSpPr txBox="1"/>
          <p:nvPr/>
        </p:nvSpPr>
        <p:spPr>
          <a:xfrm>
            <a:off x="189572" y="4883155"/>
            <a:ext cx="4340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ML output = cross validation accuracy 69.9%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4B1D4E-7AA1-F118-F057-F396AE989567}"/>
              </a:ext>
            </a:extLst>
          </p:cNvPr>
          <p:cNvSpPr txBox="1"/>
          <p:nvPr/>
        </p:nvSpPr>
        <p:spPr>
          <a:xfrm>
            <a:off x="7410435" y="747173"/>
            <a:ext cx="1385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Original data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A8AEB06-252B-B986-FFAD-708FAA707C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43576" y="1300141"/>
            <a:ext cx="3288801" cy="3584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4004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B48C125-FC86-84E3-9790-6C50ABA35287}"/>
              </a:ext>
            </a:extLst>
          </p:cNvPr>
          <p:cNvSpPr txBox="1"/>
          <p:nvPr/>
        </p:nvSpPr>
        <p:spPr>
          <a:xfrm>
            <a:off x="713678" y="200722"/>
            <a:ext cx="2156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Cases with no Miyagi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54EB0ED-94C8-0B10-A5BD-13EAA9F814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053" y="511020"/>
            <a:ext cx="4695592" cy="313039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ED0C4B5-EF9B-4039-F52A-6F1262EC1152}"/>
              </a:ext>
            </a:extLst>
          </p:cNvPr>
          <p:cNvSpPr txBox="1"/>
          <p:nvPr/>
        </p:nvSpPr>
        <p:spPr>
          <a:xfrm>
            <a:off x="349608" y="649662"/>
            <a:ext cx="238078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Kogishi</a:t>
            </a:r>
            <a:r>
              <a:rPr lang="en-US" dirty="0"/>
              <a:t> et al. - 2010 - </a:t>
            </a:r>
            <a:r>
              <a:rPr lang="en-US" dirty="0" err="1"/>
              <a:t>Cutleria</a:t>
            </a:r>
            <a:r>
              <a:rPr lang="en-US" dirty="0"/>
              <a:t> cylindrica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E3305E9-DA5D-5CFB-4576-BF5F0E4D90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286" y="3641414"/>
            <a:ext cx="4787126" cy="319141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CCF114B-9386-D4A9-6B16-530D8373760F}"/>
              </a:ext>
            </a:extLst>
          </p:cNvPr>
          <p:cNvSpPr txBox="1"/>
          <p:nvPr/>
        </p:nvSpPr>
        <p:spPr>
          <a:xfrm>
            <a:off x="488997" y="3753881"/>
            <a:ext cx="238078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Le Cam et al 2020</a:t>
            </a:r>
          </a:p>
          <a:p>
            <a:r>
              <a:rPr lang="en-US" dirty="0"/>
              <a:t>Sargassum </a:t>
            </a:r>
            <a:r>
              <a:rPr lang="en-US" dirty="0" err="1"/>
              <a:t>muticum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62457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D3F1BDD-1698-6F10-B0E0-20E85286C1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8921" y="3039345"/>
            <a:ext cx="3586041" cy="36687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19BC18E-2551-82F5-B5AF-93B6CF32C3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675" y="167269"/>
            <a:ext cx="4908905" cy="351263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E0A8971-6A7F-4C05-852C-0CB4034FA5AD}"/>
              </a:ext>
            </a:extLst>
          </p:cNvPr>
          <p:cNvSpPr txBox="1"/>
          <p:nvPr/>
        </p:nvSpPr>
        <p:spPr>
          <a:xfrm>
            <a:off x="426367" y="327370"/>
            <a:ext cx="26250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/>
              <a:t>Gracilaria</a:t>
            </a:r>
            <a:r>
              <a:rPr lang="en-US" i="1" dirty="0"/>
              <a:t> </a:t>
            </a:r>
            <a:r>
              <a:rPr lang="en-US" i="1" dirty="0" err="1"/>
              <a:t>vermiculophylla</a:t>
            </a:r>
            <a:endParaRPr lang="en-US" i="1" dirty="0"/>
          </a:p>
          <a:p>
            <a:r>
              <a:rPr lang="en-US" dirty="0" err="1"/>
              <a:t>Usat</a:t>
            </a:r>
            <a:r>
              <a:rPr lang="en-US" dirty="0"/>
              <a:t> data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622B12-72A8-8F0A-779C-BCADCCC71D49}"/>
              </a:ext>
            </a:extLst>
          </p:cNvPr>
          <p:cNvSpPr txBox="1"/>
          <p:nvPr/>
        </p:nvSpPr>
        <p:spPr>
          <a:xfrm>
            <a:off x="245510" y="3901913"/>
            <a:ext cx="4340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ML output = cross validation accuracy 93.0%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4B1D4E-7AA1-F118-F057-F396AE989567}"/>
              </a:ext>
            </a:extLst>
          </p:cNvPr>
          <p:cNvSpPr txBox="1"/>
          <p:nvPr/>
        </p:nvSpPr>
        <p:spPr>
          <a:xfrm>
            <a:off x="5651078" y="149904"/>
            <a:ext cx="17719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Original data – Krueger-Hadfield et al 2017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30B631D-82E0-6758-824D-4B9777F31D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1749" y="0"/>
            <a:ext cx="4240251" cy="608856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DDED020-DB54-9212-DD44-8BBADC84EB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9253" y="4612596"/>
            <a:ext cx="4106269" cy="1841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1386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B775E61-F8AE-576B-A717-24ADB6D562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81" y="230191"/>
            <a:ext cx="4936119" cy="353210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247FC1D-9C45-C10F-093A-3075F78AA5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3754" y="3462066"/>
            <a:ext cx="2904492" cy="316574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E0A8971-6A7F-4C05-852C-0CB4034FA5AD}"/>
              </a:ext>
            </a:extLst>
          </p:cNvPr>
          <p:cNvSpPr txBox="1"/>
          <p:nvPr/>
        </p:nvSpPr>
        <p:spPr>
          <a:xfrm>
            <a:off x="460043" y="498711"/>
            <a:ext cx="24055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/>
              <a:t>Batillaria</a:t>
            </a:r>
            <a:r>
              <a:rPr lang="en-US" i="1" dirty="0"/>
              <a:t> </a:t>
            </a:r>
            <a:r>
              <a:rPr lang="en-US" i="1" dirty="0" err="1"/>
              <a:t>attramentaria</a:t>
            </a:r>
            <a:endParaRPr lang="en-US" i="1" dirty="0"/>
          </a:p>
          <a:p>
            <a:r>
              <a:rPr lang="en-US" dirty="0" err="1"/>
              <a:t>mtDNA</a:t>
            </a:r>
            <a:r>
              <a:rPr lang="en-US" dirty="0"/>
              <a:t> data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622B12-72A8-8F0A-779C-BCADCCC71D49}"/>
              </a:ext>
            </a:extLst>
          </p:cNvPr>
          <p:cNvSpPr txBox="1"/>
          <p:nvPr/>
        </p:nvSpPr>
        <p:spPr>
          <a:xfrm>
            <a:off x="189572" y="3651041"/>
            <a:ext cx="4340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ML output = cross validation accuracy 85.3%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4B1D4E-7AA1-F118-F057-F396AE989567}"/>
              </a:ext>
            </a:extLst>
          </p:cNvPr>
          <p:cNvSpPr txBox="1"/>
          <p:nvPr/>
        </p:nvSpPr>
        <p:spPr>
          <a:xfrm>
            <a:off x="7914774" y="317173"/>
            <a:ext cx="3705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Original data – Miura et al 2006 PNAS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13F411-A4A6-EE57-88B1-BD6547CDCE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1768" y="821876"/>
            <a:ext cx="4610660" cy="37947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774F484-25A4-A48E-0969-570D9DB756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0043" y="4087809"/>
            <a:ext cx="3568700" cy="185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4435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C1255F04-7C50-C8B7-3200-559847B79E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103" y="163504"/>
            <a:ext cx="5003277" cy="358016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60B0585-3289-2B55-129C-C754E7C673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7818" y="3462453"/>
            <a:ext cx="2832896" cy="318400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E0A8971-6A7F-4C05-852C-0CB4034FA5AD}"/>
              </a:ext>
            </a:extLst>
          </p:cNvPr>
          <p:cNvSpPr txBox="1"/>
          <p:nvPr/>
        </p:nvSpPr>
        <p:spPr>
          <a:xfrm>
            <a:off x="407452" y="317173"/>
            <a:ext cx="29267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err="1"/>
              <a:t>Batillaria</a:t>
            </a:r>
            <a:r>
              <a:rPr lang="en-US" i="1" dirty="0"/>
              <a:t> </a:t>
            </a:r>
            <a:r>
              <a:rPr lang="en-US" i="1" dirty="0" err="1"/>
              <a:t>attramentaria</a:t>
            </a:r>
            <a:r>
              <a:rPr lang="en-US" i="1" dirty="0"/>
              <a:t> </a:t>
            </a:r>
            <a:r>
              <a:rPr lang="en-US" dirty="0"/>
              <a:t>trematode HL1</a:t>
            </a:r>
          </a:p>
          <a:p>
            <a:r>
              <a:rPr lang="en-US" dirty="0" err="1"/>
              <a:t>mtDNA</a:t>
            </a:r>
            <a:r>
              <a:rPr lang="en-US" dirty="0"/>
              <a:t> data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622B12-72A8-8F0A-779C-BCADCCC71D49}"/>
              </a:ext>
            </a:extLst>
          </p:cNvPr>
          <p:cNvSpPr txBox="1"/>
          <p:nvPr/>
        </p:nvSpPr>
        <p:spPr>
          <a:xfrm>
            <a:off x="189572" y="3651041"/>
            <a:ext cx="4340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ML output = cross validation accuracy 68.0%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4B1D4E-7AA1-F118-F057-F396AE989567}"/>
              </a:ext>
            </a:extLst>
          </p:cNvPr>
          <p:cNvSpPr txBox="1"/>
          <p:nvPr/>
        </p:nvSpPr>
        <p:spPr>
          <a:xfrm>
            <a:off x="7914774" y="317173"/>
            <a:ext cx="3705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Original data – Miura et al 2006 PNAS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CC40ABF-5E2F-B18F-3BC7-2941103683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043" y="4493347"/>
            <a:ext cx="3479800" cy="1841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9DC5D44-269A-0558-6626-C8A698E4F9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99151" y="821876"/>
            <a:ext cx="5003277" cy="2921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0527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65D397CC-6F6D-5505-A745-E9FC2DD4B2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33" y="0"/>
            <a:ext cx="5452923" cy="390191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105B448-09B1-34F9-3548-BDB8C07997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7181" y="4020194"/>
            <a:ext cx="2577638" cy="27878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E0A8971-6A7F-4C05-852C-0CB4034FA5AD}"/>
              </a:ext>
            </a:extLst>
          </p:cNvPr>
          <p:cNvSpPr txBox="1"/>
          <p:nvPr/>
        </p:nvSpPr>
        <p:spPr>
          <a:xfrm>
            <a:off x="426367" y="327370"/>
            <a:ext cx="31866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err="1"/>
              <a:t>Batillaria</a:t>
            </a:r>
            <a:r>
              <a:rPr lang="en-US" i="1" dirty="0"/>
              <a:t> </a:t>
            </a:r>
            <a:r>
              <a:rPr lang="en-US" i="1" dirty="0" err="1"/>
              <a:t>attramentaria</a:t>
            </a:r>
            <a:r>
              <a:rPr lang="en-US" i="1" dirty="0"/>
              <a:t> </a:t>
            </a:r>
            <a:r>
              <a:rPr lang="en-US" dirty="0"/>
              <a:t>trematode HL6</a:t>
            </a:r>
          </a:p>
          <a:p>
            <a:r>
              <a:rPr lang="en-US" dirty="0" err="1"/>
              <a:t>mtDNA</a:t>
            </a:r>
            <a:r>
              <a:rPr lang="en-US" dirty="0"/>
              <a:t> data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622B12-72A8-8F0A-779C-BCADCCC71D49}"/>
              </a:ext>
            </a:extLst>
          </p:cNvPr>
          <p:cNvSpPr txBox="1"/>
          <p:nvPr/>
        </p:nvSpPr>
        <p:spPr>
          <a:xfrm>
            <a:off x="245510" y="3901913"/>
            <a:ext cx="4340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ML output = cross validation accuracy 67.5%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4B1D4E-7AA1-F118-F057-F396AE989567}"/>
              </a:ext>
            </a:extLst>
          </p:cNvPr>
          <p:cNvSpPr txBox="1"/>
          <p:nvPr/>
        </p:nvSpPr>
        <p:spPr>
          <a:xfrm>
            <a:off x="7914774" y="317173"/>
            <a:ext cx="3705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Original data – Miura et al 2006 PNAS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76D8E8E-703B-FA85-46FB-A79219E6A7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842" y="821877"/>
            <a:ext cx="5330723" cy="29489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767F3FD-4CDA-82C3-332B-74822CCCCC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210" y="4445437"/>
            <a:ext cx="3454400" cy="201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0313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ECC4179F-72E8-DA28-D894-4290EA1AC7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97551" cy="393384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E0575D9-E3DE-22F8-D39D-AE430B9635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2993" y="0"/>
            <a:ext cx="4664589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E0A8971-6A7F-4C05-852C-0CB4034FA5AD}"/>
              </a:ext>
            </a:extLst>
          </p:cNvPr>
          <p:cNvSpPr txBox="1"/>
          <p:nvPr/>
        </p:nvSpPr>
        <p:spPr>
          <a:xfrm>
            <a:off x="426367" y="327370"/>
            <a:ext cx="19960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/>
              <a:t>Undaria</a:t>
            </a:r>
            <a:r>
              <a:rPr lang="en-US" i="1" dirty="0"/>
              <a:t> </a:t>
            </a:r>
            <a:r>
              <a:rPr lang="en-US" i="1" dirty="0" err="1"/>
              <a:t>pinnitifida</a:t>
            </a:r>
            <a:r>
              <a:rPr lang="en-US" i="1" dirty="0"/>
              <a:t> </a:t>
            </a:r>
          </a:p>
          <a:p>
            <a:r>
              <a:rPr lang="en-US" dirty="0" err="1"/>
              <a:t>mtDNA</a:t>
            </a:r>
            <a:r>
              <a:rPr lang="en-US" dirty="0"/>
              <a:t> data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622B12-72A8-8F0A-779C-BCADCCC71D49}"/>
              </a:ext>
            </a:extLst>
          </p:cNvPr>
          <p:cNvSpPr txBox="1"/>
          <p:nvPr/>
        </p:nvSpPr>
        <p:spPr>
          <a:xfrm>
            <a:off x="245510" y="3901913"/>
            <a:ext cx="4340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ML output = cross validation accuracy 76.4%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4B1D4E-7AA1-F118-F057-F396AE989567}"/>
              </a:ext>
            </a:extLst>
          </p:cNvPr>
          <p:cNvSpPr txBox="1"/>
          <p:nvPr/>
        </p:nvSpPr>
        <p:spPr>
          <a:xfrm>
            <a:off x="5651078" y="149904"/>
            <a:ext cx="1771916" cy="6565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Original data – </a:t>
            </a:r>
            <a:r>
              <a:rPr lang="en-US" dirty="0" err="1"/>
              <a:t>Uwai</a:t>
            </a:r>
            <a:r>
              <a:rPr lang="en-US" dirty="0"/>
              <a:t> et al 2006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EFFB8E3-562B-576E-B482-0BD55C40D8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367" y="4404047"/>
            <a:ext cx="3797300" cy="21717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B5AFBEF-C13B-FE1E-001A-DA9C0A69CF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6699" y="3683086"/>
            <a:ext cx="2879694" cy="3174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9808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78BB5B57-C51B-DF1B-C09D-DDCCF261FE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13" y="51645"/>
            <a:ext cx="5380750" cy="385026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E0A8971-6A7F-4C05-852C-0CB4034FA5AD}"/>
              </a:ext>
            </a:extLst>
          </p:cNvPr>
          <p:cNvSpPr txBox="1"/>
          <p:nvPr/>
        </p:nvSpPr>
        <p:spPr>
          <a:xfrm>
            <a:off x="426367" y="327370"/>
            <a:ext cx="19623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/>
              <a:t>Mutimo</a:t>
            </a:r>
            <a:r>
              <a:rPr lang="en-US" i="1" dirty="0"/>
              <a:t> </a:t>
            </a:r>
            <a:r>
              <a:rPr lang="en-US" i="1" dirty="0" err="1"/>
              <a:t>cylindricus</a:t>
            </a:r>
            <a:endParaRPr lang="en-US" i="1" dirty="0"/>
          </a:p>
          <a:p>
            <a:r>
              <a:rPr lang="en-US" dirty="0" err="1"/>
              <a:t>mtDNA</a:t>
            </a:r>
            <a:r>
              <a:rPr lang="en-US" dirty="0"/>
              <a:t> data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622B12-72A8-8F0A-779C-BCADCCC71D49}"/>
              </a:ext>
            </a:extLst>
          </p:cNvPr>
          <p:cNvSpPr txBox="1"/>
          <p:nvPr/>
        </p:nvSpPr>
        <p:spPr>
          <a:xfrm>
            <a:off x="245510" y="3901913"/>
            <a:ext cx="4340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ML output = cross validation accuracy 72.7%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4B1D4E-7AA1-F118-F057-F396AE989567}"/>
              </a:ext>
            </a:extLst>
          </p:cNvPr>
          <p:cNvSpPr txBox="1"/>
          <p:nvPr/>
        </p:nvSpPr>
        <p:spPr>
          <a:xfrm>
            <a:off x="5651078" y="149904"/>
            <a:ext cx="17719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Original data – </a:t>
            </a:r>
            <a:r>
              <a:rPr lang="en-US" dirty="0" err="1"/>
              <a:t>Hanyuda</a:t>
            </a:r>
            <a:r>
              <a:rPr lang="en-US" dirty="0"/>
              <a:t> et al. 2018</a:t>
            </a:r>
          </a:p>
        </p:txBody>
      </p:sp>
      <p:pic>
        <p:nvPicPr>
          <p:cNvPr id="4" name="Picture 3" descr="Map&#10;&#10;Description automatically generated">
            <a:extLst>
              <a:ext uri="{FF2B5EF4-FFF2-40B4-BE49-F238E27FC236}">
                <a16:creationId xmlns:a16="http://schemas.microsoft.com/office/drawing/2014/main" id="{20F6DABD-8876-92D7-81DA-BCE454DEE7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1181" y="520154"/>
            <a:ext cx="4402848" cy="55907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FC6D802-49B9-E13D-C1EF-F6B71F0D07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1401" y="3679142"/>
            <a:ext cx="3014992" cy="312721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7D16F8C-72E9-C50F-A0E0-93C38E6161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7059" y="4483094"/>
            <a:ext cx="1968500" cy="20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0959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684EE0E-CE5A-60C5-779B-6B8366C347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42" y="0"/>
            <a:ext cx="5341804" cy="3822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2DEEFE6-3614-15B1-DF00-E29D9EC52C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4135" y="3822400"/>
            <a:ext cx="2425561" cy="288569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E0A8971-6A7F-4C05-852C-0CB4034FA5AD}"/>
              </a:ext>
            </a:extLst>
          </p:cNvPr>
          <p:cNvSpPr txBox="1"/>
          <p:nvPr/>
        </p:nvSpPr>
        <p:spPr>
          <a:xfrm>
            <a:off x="426367" y="327370"/>
            <a:ext cx="28643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Ulva </a:t>
            </a:r>
            <a:r>
              <a:rPr lang="en-US" i="1" dirty="0" err="1"/>
              <a:t>pertusa</a:t>
            </a:r>
            <a:endParaRPr lang="en-US" i="1" dirty="0"/>
          </a:p>
          <a:p>
            <a:r>
              <a:rPr lang="en-US" dirty="0"/>
              <a:t>Chloroplast and </a:t>
            </a:r>
            <a:r>
              <a:rPr lang="en-US" dirty="0" err="1"/>
              <a:t>mtDNA</a:t>
            </a:r>
            <a:r>
              <a:rPr lang="en-US" dirty="0"/>
              <a:t> data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622B12-72A8-8F0A-779C-BCADCCC71D49}"/>
              </a:ext>
            </a:extLst>
          </p:cNvPr>
          <p:cNvSpPr txBox="1"/>
          <p:nvPr/>
        </p:nvSpPr>
        <p:spPr>
          <a:xfrm>
            <a:off x="245511" y="3901913"/>
            <a:ext cx="50067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ML output = cross validation accuracy 48.4%</a:t>
            </a:r>
            <a:r>
              <a:rPr lang="en-US" dirty="0">
                <a:sym typeface="Wingdings" pitchFamily="2" charset="2"/>
              </a:rPr>
              <a:t> LOW. </a:t>
            </a:r>
            <a:r>
              <a:rPr lang="en-US" dirty="0"/>
              <a:t>this may explain why NZ in data and ML differ.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4B1D4E-7AA1-F118-F057-F396AE989567}"/>
              </a:ext>
            </a:extLst>
          </p:cNvPr>
          <p:cNvSpPr txBox="1"/>
          <p:nvPr/>
        </p:nvSpPr>
        <p:spPr>
          <a:xfrm>
            <a:off x="5651078" y="149904"/>
            <a:ext cx="17719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Original data – </a:t>
            </a:r>
            <a:r>
              <a:rPr lang="en-US" dirty="0" err="1"/>
              <a:t>Hanyuda</a:t>
            </a:r>
            <a:r>
              <a:rPr lang="en-US" dirty="0"/>
              <a:t> et al. 2018</a:t>
            </a:r>
          </a:p>
        </p:txBody>
      </p:sp>
      <p:pic>
        <p:nvPicPr>
          <p:cNvPr id="4" name="Picture 3" descr="A picture containing map&#10;&#10;Description automatically generated">
            <a:extLst>
              <a:ext uri="{FF2B5EF4-FFF2-40B4-BE49-F238E27FC236}">
                <a16:creationId xmlns:a16="http://schemas.microsoft.com/office/drawing/2014/main" id="{FF6FBA8E-7464-F413-2384-C6322B83E9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8188" y="149904"/>
            <a:ext cx="4983812" cy="492529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0B99545-CC7A-4FA1-C7BB-71FAC619E0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0234" y="4627756"/>
            <a:ext cx="4172200" cy="1909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1614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E0A8971-6A7F-4C05-852C-0CB4034FA5AD}"/>
              </a:ext>
            </a:extLst>
          </p:cNvPr>
          <p:cNvSpPr txBox="1"/>
          <p:nvPr/>
        </p:nvSpPr>
        <p:spPr>
          <a:xfrm>
            <a:off x="426367" y="327370"/>
            <a:ext cx="19960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/>
              <a:t>Undaria</a:t>
            </a:r>
            <a:r>
              <a:rPr lang="en-US" i="1" dirty="0"/>
              <a:t> </a:t>
            </a:r>
            <a:r>
              <a:rPr lang="en-US" i="1" dirty="0" err="1"/>
              <a:t>pinnitifida</a:t>
            </a:r>
            <a:r>
              <a:rPr lang="en-US" i="1" dirty="0"/>
              <a:t> </a:t>
            </a:r>
          </a:p>
          <a:p>
            <a:r>
              <a:rPr lang="en-US" dirty="0" err="1"/>
              <a:t>mtDNA</a:t>
            </a:r>
            <a:r>
              <a:rPr lang="en-US" dirty="0"/>
              <a:t> data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622B12-72A8-8F0A-779C-BCADCCC71D49}"/>
              </a:ext>
            </a:extLst>
          </p:cNvPr>
          <p:cNvSpPr txBox="1"/>
          <p:nvPr/>
        </p:nvSpPr>
        <p:spPr>
          <a:xfrm>
            <a:off x="245510" y="3901913"/>
            <a:ext cx="4340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ML output = cross validation accuracy 76.4%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4B1D4E-7AA1-F118-F057-F396AE989567}"/>
              </a:ext>
            </a:extLst>
          </p:cNvPr>
          <p:cNvSpPr txBox="1"/>
          <p:nvPr/>
        </p:nvSpPr>
        <p:spPr>
          <a:xfrm>
            <a:off x="5651078" y="149904"/>
            <a:ext cx="1771916" cy="6565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Original data – </a:t>
            </a:r>
            <a:r>
              <a:rPr lang="en-US" dirty="0" err="1"/>
              <a:t>Uwai</a:t>
            </a:r>
            <a:r>
              <a:rPr lang="en-US" dirty="0"/>
              <a:t> et al 2006</a:t>
            </a:r>
          </a:p>
        </p:txBody>
      </p:sp>
    </p:spTree>
    <p:extLst>
      <p:ext uri="{BB962C8B-B14F-4D97-AF65-F5344CB8AC3E}">
        <p14:creationId xmlns:p14="http://schemas.microsoft.com/office/powerpoint/2010/main" val="21296060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283</TotalTime>
  <Words>211</Words>
  <Application>Microsoft Macintosh PowerPoint</Application>
  <PresentationFormat>Widescreen</PresentationFormat>
  <Paragraphs>40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Sotka, Erik</dc:creator>
  <cp:lastModifiedBy>Sotka, Erik</cp:lastModifiedBy>
  <cp:revision>62</cp:revision>
  <dcterms:created xsi:type="dcterms:W3CDTF">2022-10-28T14:48:37Z</dcterms:created>
  <dcterms:modified xsi:type="dcterms:W3CDTF">2022-10-28T19:32:20Z</dcterms:modified>
</cp:coreProperties>
</file>